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2" r:id="rId2"/>
  </p:sldMasterIdLst>
  <p:notesMasterIdLst>
    <p:notesMasterId r:id="rId11"/>
  </p:notesMasterIdLst>
  <p:sldIdLst>
    <p:sldId id="259" r:id="rId3"/>
    <p:sldId id="345" r:id="rId4"/>
    <p:sldId id="349" r:id="rId5"/>
    <p:sldId id="344" r:id="rId6"/>
    <p:sldId id="348" r:id="rId7"/>
    <p:sldId id="350" r:id="rId8"/>
    <p:sldId id="347" r:id="rId9"/>
    <p:sldId id="27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B2E83"/>
    <a:srgbClr val="E8D3A2"/>
    <a:srgbClr val="E8E3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1" autoAdjust="0"/>
    <p:restoredTop sz="94682"/>
  </p:normalViewPr>
  <p:slideViewPr>
    <p:cSldViewPr snapToGrid="0" snapToObjects="1" showGuides="1">
      <p:cViewPr varScale="1">
        <p:scale>
          <a:sx n="80" d="100"/>
          <a:sy n="80" d="100"/>
        </p:scale>
        <p:origin x="1554" y="78"/>
      </p:cViewPr>
      <p:guideLst>
        <p:guide orient="horz" pos="2488"/>
        <p:guide pos="4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0D182-4150-4BE4-BB19-B24F7F6F84C5}" type="datetimeFigureOut">
              <a:rPr lang="en-US" smtClean="0"/>
              <a:t>12/28/2023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5CC102-AFFF-404C-822F-A1E34CB2E608}" type="slidenum">
              <a:rPr lang="en-US" smtClean="0"/>
              <a:t>‹#›</a:t>
            </a:fld>
            <a:endParaRPr lang="en-US"/>
          </a:p>
        </p:txBody>
      </p:sp>
    </p:spTree>
    <p:extLst>
      <p:ext uri="{BB962C8B-B14F-4D97-AF65-F5344CB8AC3E}">
        <p14:creationId xmlns:p14="http://schemas.microsoft.com/office/powerpoint/2010/main" val="335261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5CC102-AFFF-404C-822F-A1E34CB2E608}" type="slidenum">
              <a:rPr lang="en-US" smtClean="0"/>
              <a:t>1</a:t>
            </a:fld>
            <a:endParaRPr lang="en-US"/>
          </a:p>
        </p:txBody>
      </p:sp>
    </p:spTree>
    <p:extLst>
      <p:ext uri="{BB962C8B-B14F-4D97-AF65-F5344CB8AC3E}">
        <p14:creationId xmlns:p14="http://schemas.microsoft.com/office/powerpoint/2010/main" val="81894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5CC102-AFFF-404C-822F-A1E34CB2E608}" type="slidenum">
              <a:rPr lang="en-US" smtClean="0"/>
              <a:t>3</a:t>
            </a:fld>
            <a:endParaRPr lang="en-US"/>
          </a:p>
        </p:txBody>
      </p:sp>
    </p:spTree>
    <p:extLst>
      <p:ext uri="{BB962C8B-B14F-4D97-AF65-F5344CB8AC3E}">
        <p14:creationId xmlns:p14="http://schemas.microsoft.com/office/powerpoint/2010/main" val="2329848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5CC102-AFFF-404C-822F-A1E34CB2E608}" type="slidenum">
              <a:rPr lang="en-US" smtClean="0"/>
              <a:t>6</a:t>
            </a:fld>
            <a:endParaRPr lang="en-US"/>
          </a:p>
        </p:txBody>
      </p:sp>
    </p:spTree>
    <p:extLst>
      <p:ext uri="{BB962C8B-B14F-4D97-AF65-F5344CB8AC3E}">
        <p14:creationId xmlns:p14="http://schemas.microsoft.com/office/powerpoint/2010/main" val="3484412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79824"/>
            <a:ext cx="6972300" cy="2641756"/>
          </a:xfrm>
          <a:prstGeom prst="rect">
            <a:avLst/>
          </a:prstGeom>
        </p:spPr>
        <p:txBody>
          <a:bodyPr anchor="b"/>
          <a:lstStyle>
            <a:lvl1pPr algn="l">
              <a:defRPr sz="5000" b="1" i="0">
                <a:solidFill>
                  <a:schemeClr val="tx2"/>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Content_Text-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1"/>
            <a:ext cx="7924800" cy="4876800"/>
          </a:xfrm>
          <a:prstGeom prst="rect">
            <a:avLst/>
          </a:prstGeom>
        </p:spPr>
        <p:txBody>
          <a:bodyPr lIns="91440" tIns="0" rIns="0" bIns="0"/>
          <a:lstStyle>
            <a:lvl1pPr marL="0" indent="0">
              <a:lnSpc>
                <a:spcPct val="100000"/>
              </a:lnSpc>
              <a:spcBef>
                <a:spcPts val="0"/>
              </a:spcBef>
              <a:spcAft>
                <a:spcPts val="600"/>
              </a:spcAft>
              <a:buNone/>
              <a:defRPr sz="3200" spc="50">
                <a:solidFill>
                  <a:srgbClr val="000000"/>
                </a:solidFill>
              </a:defRPr>
            </a:lvl1pPr>
            <a:lvl2pPr marL="1143000" indent="-109538">
              <a:lnSpc>
                <a:spcPct val="100000"/>
              </a:lnSpc>
              <a:spcBef>
                <a:spcPts val="600"/>
              </a:spcBef>
              <a:spcAft>
                <a:spcPts val="600"/>
              </a:spcAft>
              <a:buClr>
                <a:srgbClr val="595B5A"/>
              </a:buClr>
              <a:buFont typeface="Arial" pitchFamily="34" charset="0"/>
              <a:buChar char="•"/>
              <a:defRPr sz="2800">
                <a:solidFill>
                  <a:srgbClr val="030201"/>
                </a:solidFill>
              </a:defRPr>
            </a:lvl2pPr>
            <a:lvl3pPr marL="1262063" indent="-119063">
              <a:lnSpc>
                <a:spcPct val="100000"/>
              </a:lnSpc>
              <a:spcBef>
                <a:spcPts val="600"/>
              </a:spcBef>
              <a:spcAft>
                <a:spcPts val="600"/>
              </a:spcAft>
              <a:buClr>
                <a:srgbClr val="595B5A"/>
              </a:buClr>
              <a:buFont typeface="Arial" pitchFamily="34" charset="0"/>
              <a:buChar char="•"/>
              <a:defRPr sz="2400">
                <a:solidFill>
                  <a:srgbClr val="030201"/>
                </a:solidFill>
              </a:defRPr>
            </a:lvl3pPr>
            <a:lvl4pPr marL="1371600" indent="-109538">
              <a:lnSpc>
                <a:spcPct val="100000"/>
              </a:lnSpc>
              <a:spcBef>
                <a:spcPts val="600"/>
              </a:spcBef>
              <a:spcAft>
                <a:spcPts val="600"/>
              </a:spcAft>
              <a:buClr>
                <a:srgbClr val="595B5A"/>
              </a:buClr>
              <a:buFont typeface="Arial" pitchFamily="34" charset="0"/>
              <a:buChar char="•"/>
              <a:defRPr sz="2000">
                <a:solidFill>
                  <a:srgbClr val="030201"/>
                </a:solidFill>
              </a:defRPr>
            </a:lvl4pPr>
            <a:lvl5pPr marL="1490663" indent="-119063">
              <a:lnSpc>
                <a:spcPct val="100000"/>
              </a:lnSpc>
              <a:spcBef>
                <a:spcPts val="600"/>
              </a:spcBef>
              <a:spcAft>
                <a:spcPts val="600"/>
              </a:spcAft>
              <a:buClr>
                <a:srgbClr val="595B5A"/>
              </a:buClr>
              <a:buFont typeface="Arial" pitchFamily="34" charset="0"/>
              <a:buChar char="•"/>
              <a:defRPr sz="2000">
                <a:solidFill>
                  <a:srgbClr val="03020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1"/>
            <a:ext cx="9144000" cy="749808"/>
          </a:xfrm>
          <a:prstGeom prst="rect">
            <a:avLst/>
          </a:prstGeom>
          <a:solidFill>
            <a:schemeClr val="tx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0"/>
            <a:ext cx="8229600" cy="762000"/>
          </a:xfrm>
          <a:prstGeom prst="rect">
            <a:avLst/>
          </a:prstGeom>
        </p:spPr>
        <p:txBody>
          <a:bodyPr lIns="0" tIns="0" rIns="0" bIns="0" anchor="ctr">
            <a:normAutofit/>
          </a:bodyPr>
          <a:lstStyle>
            <a:lvl1pPr>
              <a:defRPr sz="3200" b="1" cap="all">
                <a:solidFill>
                  <a:schemeClr val="bg1"/>
                </a:solidFill>
              </a:defRPr>
            </a:lvl1pPr>
          </a:lstStyle>
          <a:p>
            <a:r>
              <a:rPr lang="en-US"/>
              <a:t>Click to edit Master title style</a:t>
            </a:r>
            <a:endParaRPr lang="en-US" dirty="0"/>
          </a:p>
        </p:txBody>
      </p:sp>
      <p:sp>
        <p:nvSpPr>
          <p:cNvPr id="5"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Tree>
    <p:extLst>
      <p:ext uri="{BB962C8B-B14F-4D97-AF65-F5344CB8AC3E}">
        <p14:creationId xmlns:p14="http://schemas.microsoft.com/office/powerpoint/2010/main" val="513293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79824"/>
            <a:ext cx="6972300" cy="2641756"/>
          </a:xfrm>
          <a:prstGeom prst="rect">
            <a:avLst/>
          </a:prstGeom>
        </p:spPr>
        <p:txBody>
          <a:bodyPr anchor="b"/>
          <a:lstStyle>
            <a:lvl1pPr algn="l">
              <a:defRPr sz="5000" b="1" i="0">
                <a:solidFill>
                  <a:schemeClr val="tx2"/>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2" name="Picture 1"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3" name="Picture 2"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4" name="Picture 3" descr="Bar_RtAngle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2039" y="3947767"/>
            <a:ext cx="2451418" cy="124509"/>
          </a:xfrm>
          <a:prstGeom prst="rect">
            <a:avLst/>
          </a:prstGeom>
        </p:spPr>
      </p:pic>
      <p:sp>
        <p:nvSpPr>
          <p:cNvPr id="5" name="Title 4"/>
          <p:cNvSpPr>
            <a:spLocks noGrp="1"/>
          </p:cNvSpPr>
          <p:nvPr>
            <p:ph type="title" hasCustomPrompt="1"/>
          </p:nvPr>
        </p:nvSpPr>
        <p:spPr>
          <a:xfrm>
            <a:off x="671757" y="939146"/>
            <a:ext cx="6972300" cy="2871103"/>
          </a:xfrm>
          <a:prstGeom prst="rect">
            <a:avLst/>
          </a:prstGeom>
        </p:spPr>
        <p:txBody>
          <a:bodyPr anchor="b"/>
          <a:lstStyle>
            <a:lvl1pPr algn="l">
              <a:defRPr sz="5000" b="1" i="0">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2390259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71757"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7" y="365125"/>
            <a:ext cx="8184662" cy="998383"/>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818143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Bulleted 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11" name="Picture 10"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5" y="365125"/>
            <a:ext cx="8064505" cy="998383"/>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1785922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671757" y="1736725"/>
            <a:ext cx="8184662" cy="4432300"/>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0" name="Picture 9"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5" y="371510"/>
            <a:ext cx="8184663"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28654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7" y="365069"/>
            <a:ext cx="8184662" cy="998440"/>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769240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064505"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82856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Content_Text-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1"/>
            <a:ext cx="7924800" cy="4876800"/>
          </a:xfrm>
          <a:prstGeom prst="rect">
            <a:avLst/>
          </a:prstGeom>
        </p:spPr>
        <p:txBody>
          <a:bodyPr lIns="91440" tIns="0" rIns="0" bIns="0"/>
          <a:lstStyle>
            <a:lvl1pPr marL="0" indent="0">
              <a:lnSpc>
                <a:spcPct val="100000"/>
              </a:lnSpc>
              <a:spcBef>
                <a:spcPts val="0"/>
              </a:spcBef>
              <a:spcAft>
                <a:spcPts val="600"/>
              </a:spcAft>
              <a:buNone/>
              <a:defRPr sz="3200" spc="50">
                <a:solidFill>
                  <a:srgbClr val="000000"/>
                </a:solidFill>
              </a:defRPr>
            </a:lvl1pPr>
            <a:lvl2pPr marL="1143000" indent="-109538">
              <a:lnSpc>
                <a:spcPct val="100000"/>
              </a:lnSpc>
              <a:spcBef>
                <a:spcPts val="600"/>
              </a:spcBef>
              <a:spcAft>
                <a:spcPts val="600"/>
              </a:spcAft>
              <a:buClr>
                <a:srgbClr val="595B5A"/>
              </a:buClr>
              <a:buFont typeface="Arial" pitchFamily="34" charset="0"/>
              <a:buChar char="•"/>
              <a:defRPr sz="2800">
                <a:solidFill>
                  <a:srgbClr val="030201"/>
                </a:solidFill>
              </a:defRPr>
            </a:lvl2pPr>
            <a:lvl3pPr marL="1262063" indent="-119063">
              <a:lnSpc>
                <a:spcPct val="100000"/>
              </a:lnSpc>
              <a:spcBef>
                <a:spcPts val="600"/>
              </a:spcBef>
              <a:spcAft>
                <a:spcPts val="600"/>
              </a:spcAft>
              <a:buClr>
                <a:srgbClr val="595B5A"/>
              </a:buClr>
              <a:buFont typeface="Arial" pitchFamily="34" charset="0"/>
              <a:buChar char="•"/>
              <a:defRPr sz="2400">
                <a:solidFill>
                  <a:srgbClr val="030201"/>
                </a:solidFill>
              </a:defRPr>
            </a:lvl3pPr>
            <a:lvl4pPr marL="1371600" indent="-109538">
              <a:lnSpc>
                <a:spcPct val="100000"/>
              </a:lnSpc>
              <a:spcBef>
                <a:spcPts val="600"/>
              </a:spcBef>
              <a:spcAft>
                <a:spcPts val="600"/>
              </a:spcAft>
              <a:buClr>
                <a:srgbClr val="595B5A"/>
              </a:buClr>
              <a:buFont typeface="Arial" pitchFamily="34" charset="0"/>
              <a:buChar char="•"/>
              <a:defRPr sz="2000">
                <a:solidFill>
                  <a:srgbClr val="030201"/>
                </a:solidFill>
              </a:defRPr>
            </a:lvl4pPr>
            <a:lvl5pPr marL="1490663" indent="-119063">
              <a:lnSpc>
                <a:spcPct val="100000"/>
              </a:lnSpc>
              <a:spcBef>
                <a:spcPts val="600"/>
              </a:spcBef>
              <a:spcAft>
                <a:spcPts val="600"/>
              </a:spcAft>
              <a:buClr>
                <a:srgbClr val="595B5A"/>
              </a:buClr>
              <a:buFont typeface="Arial" pitchFamily="34" charset="0"/>
              <a:buChar char="•"/>
              <a:defRPr sz="2000">
                <a:solidFill>
                  <a:srgbClr val="03020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1"/>
            <a:ext cx="9144000" cy="749808"/>
          </a:xfrm>
          <a:prstGeom prst="rect">
            <a:avLst/>
          </a:prstGeom>
          <a:solidFill>
            <a:schemeClr val="tx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0"/>
            <a:ext cx="8229600" cy="762000"/>
          </a:xfrm>
          <a:prstGeom prst="rect">
            <a:avLst/>
          </a:prstGeom>
        </p:spPr>
        <p:txBody>
          <a:bodyPr lIns="0" tIns="0" rIns="0" bIns="0" anchor="ctr">
            <a:normAutofit/>
          </a:bodyPr>
          <a:lstStyle>
            <a:lvl1pPr>
              <a:defRPr sz="3200" b="1" cap="all">
                <a:solidFill>
                  <a:schemeClr val="bg1"/>
                </a:solidFill>
              </a:defRPr>
            </a:lvl1pPr>
          </a:lstStyle>
          <a:p>
            <a:r>
              <a:rPr lang="en-US"/>
              <a:t>Click to edit Master title style</a:t>
            </a:r>
            <a:endParaRPr lang="en-US" dirty="0"/>
          </a:p>
        </p:txBody>
      </p:sp>
      <p:sp>
        <p:nvSpPr>
          <p:cNvPr id="5"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Tree>
    <p:extLst>
      <p:ext uri="{BB962C8B-B14F-4D97-AF65-F5344CB8AC3E}">
        <p14:creationId xmlns:p14="http://schemas.microsoft.com/office/powerpoint/2010/main" val="192595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67124"/>
            <a:ext cx="6972300" cy="2641756"/>
          </a:xfrm>
          <a:prstGeom prst="rect">
            <a:avLst/>
          </a:prstGeom>
        </p:spPr>
        <p:txBody>
          <a:bodyPr anchor="b"/>
          <a:lstStyle>
            <a:lvl1pPr algn="l">
              <a:defRPr sz="5000" b="1" i="0">
                <a:solidFill>
                  <a:srgbClr val="4B2E83"/>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3397191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4663" cy="991998"/>
          </a:xfrm>
          <a:prstGeom prst="rect">
            <a:avLst/>
          </a:prstGeom>
        </p:spPr>
        <p:txBody>
          <a:bodyPr anchor="b"/>
          <a:lstStyle>
            <a:lvl1pPr algn="l">
              <a:defRPr sz="3000" b="1" i="0">
                <a:solidFill>
                  <a:srgbClr val="4B2E83"/>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072872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3759"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1450220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489552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8"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 id="2147483667" r:id="rId5"/>
    <p:sldLayoutId id="2147483669" r:id="rId6"/>
    <p:sldLayoutId id="2147483654" r:id="rId7"/>
    <p:sldLayoutId id="2147483655" r:id="rId8"/>
    <p:sldLayoutId id="2147483656" r:id="rId9"/>
    <p:sldLayoutId id="2147483657"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forms.office.com/r/DHc3TarbCS" TargetMode="External"/><Relationship Id="rId2" Type="http://schemas.openxmlformats.org/officeDocument/2006/relationships/hyperlink" Target="https://uw.cloud-cme.com/assets/uw/Cloud%20Enterprise/Coordinator%20Resources/CME%20Attendance%20Sheet.xlsx" TargetMode="External"/><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hyperlink" Target="https://uw.cloud-cme.com/assets/uw/Cloud%20Enterprise/RSS%20Text%20Credit%20Instructions%20V2.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hyperlink" Target="https://forms.office.com/r/DHc3TarbCS"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CME: How to Track and Record Attendance</a:t>
            </a:r>
          </a:p>
        </p:txBody>
      </p:sp>
    </p:spTree>
    <p:extLst>
      <p:ext uri="{BB962C8B-B14F-4D97-AF65-F5344CB8AC3E}">
        <p14:creationId xmlns:p14="http://schemas.microsoft.com/office/powerpoint/2010/main" val="191347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B8243A-0C89-D008-59CE-277F63D758AD}"/>
              </a:ext>
            </a:extLst>
          </p:cNvPr>
          <p:cNvSpPr>
            <a:spLocks noGrp="1"/>
          </p:cNvSpPr>
          <p:nvPr>
            <p:ph idx="1"/>
          </p:nvPr>
        </p:nvSpPr>
        <p:spPr/>
        <p:txBody>
          <a:bodyPr/>
          <a:lstStyle/>
          <a:p>
            <a:pPr marL="457200" indent="-457200">
              <a:buFont typeface="Arial" panose="020B0604020202020204" pitchFamily="34" charset="0"/>
              <a:buChar char="•"/>
            </a:pPr>
            <a:r>
              <a:rPr lang="en-US" dirty="0">
                <a:hlinkClick r:id="rId2"/>
              </a:rPr>
              <a:t>Excel CME Attendance Sheet</a:t>
            </a:r>
            <a:endParaRPr lang="en-US" dirty="0"/>
          </a:p>
          <a:p>
            <a:pPr marL="1600200" lvl="1" indent="-457200">
              <a:spcBef>
                <a:spcPts val="0"/>
              </a:spcBef>
              <a:spcAft>
                <a:spcPts val="0"/>
              </a:spcAft>
            </a:pPr>
            <a:r>
              <a:rPr lang="en-US" dirty="0"/>
              <a:t>First Name</a:t>
            </a:r>
          </a:p>
          <a:p>
            <a:pPr marL="1600200" lvl="1" indent="-457200">
              <a:spcBef>
                <a:spcPts val="0"/>
              </a:spcBef>
              <a:spcAft>
                <a:spcPts val="0"/>
              </a:spcAft>
            </a:pPr>
            <a:r>
              <a:rPr lang="en-US" dirty="0"/>
              <a:t>Last Name</a:t>
            </a:r>
          </a:p>
          <a:p>
            <a:pPr marL="1600200" lvl="1" indent="-457200">
              <a:spcBef>
                <a:spcPts val="0"/>
              </a:spcBef>
              <a:spcAft>
                <a:spcPts val="0"/>
              </a:spcAft>
            </a:pPr>
            <a:r>
              <a:rPr lang="en-US" dirty="0"/>
              <a:t>Email</a:t>
            </a:r>
          </a:p>
          <a:p>
            <a:pPr marL="1600200" lvl="1" indent="-457200">
              <a:spcBef>
                <a:spcPts val="0"/>
              </a:spcBef>
              <a:spcAft>
                <a:spcPts val="0"/>
              </a:spcAft>
            </a:pPr>
            <a:r>
              <a:rPr lang="en-US" dirty="0"/>
              <a:t>Degree</a:t>
            </a:r>
          </a:p>
          <a:p>
            <a:pPr marL="1600200" lvl="1" indent="-457200">
              <a:spcBef>
                <a:spcPts val="0"/>
              </a:spcBef>
              <a:spcAft>
                <a:spcPts val="0"/>
              </a:spcAft>
            </a:pPr>
            <a:r>
              <a:rPr lang="en-US" dirty="0"/>
              <a:t>Credit Date</a:t>
            </a:r>
          </a:p>
          <a:p>
            <a:pPr marL="1600200" lvl="1" indent="-457200">
              <a:spcBef>
                <a:spcPts val="0"/>
              </a:spcBef>
              <a:spcAft>
                <a:spcPts val="0"/>
              </a:spcAft>
            </a:pPr>
            <a:r>
              <a:rPr lang="en-US" dirty="0"/>
              <a:t>Credit Amount</a:t>
            </a:r>
          </a:p>
          <a:p>
            <a:pPr marL="457200" indent="-457200">
              <a:buFont typeface="Arial" panose="020B0604020202020204" pitchFamily="34" charset="0"/>
              <a:buChar char="•"/>
            </a:pPr>
            <a:r>
              <a:rPr lang="en-US" dirty="0">
                <a:hlinkClick r:id="rId3"/>
              </a:rPr>
              <a:t>Microsoft Form </a:t>
            </a:r>
            <a:endParaRPr lang="en-US" dirty="0"/>
          </a:p>
          <a:p>
            <a:pPr marL="457200" indent="-457200">
              <a:buFont typeface="Arial" panose="020B0604020202020204" pitchFamily="34" charset="0"/>
              <a:buChar char="•"/>
            </a:pPr>
            <a:r>
              <a:rPr lang="en-US" dirty="0">
                <a:hlinkClick r:id="rId4"/>
              </a:rPr>
              <a:t>UW Faculty: Texting</a:t>
            </a:r>
            <a:endParaRPr lang="en-US" dirty="0"/>
          </a:p>
          <a:p>
            <a:pPr marL="457200" indent="-457200">
              <a:buFont typeface="Arial" panose="020B0604020202020204" pitchFamily="34" charset="0"/>
              <a:buChar char="•"/>
            </a:pPr>
            <a:r>
              <a:rPr lang="en-US" dirty="0" err="1"/>
              <a:t>CloudCME</a:t>
            </a:r>
            <a:r>
              <a:rPr lang="en-US" dirty="0"/>
              <a:t> App (Org Code: UW)</a:t>
            </a:r>
          </a:p>
          <a:p>
            <a:pPr marL="1600200" lvl="1" indent="-457200"/>
            <a:r>
              <a:rPr lang="en-US" dirty="0"/>
              <a:t>Scan Attendance (QR Code)</a:t>
            </a:r>
          </a:p>
        </p:txBody>
      </p:sp>
      <p:sp>
        <p:nvSpPr>
          <p:cNvPr id="3" name="Title 2">
            <a:extLst>
              <a:ext uri="{FF2B5EF4-FFF2-40B4-BE49-F238E27FC236}">
                <a16:creationId xmlns:a16="http://schemas.microsoft.com/office/drawing/2014/main" id="{C5122D11-9A92-1B44-CE19-5F01E2A99826}"/>
              </a:ext>
            </a:extLst>
          </p:cNvPr>
          <p:cNvSpPr>
            <a:spLocks noGrp="1"/>
          </p:cNvSpPr>
          <p:nvPr>
            <p:ph type="title"/>
          </p:nvPr>
        </p:nvSpPr>
        <p:spPr/>
        <p:txBody>
          <a:bodyPr/>
          <a:lstStyle/>
          <a:p>
            <a:r>
              <a:rPr lang="en-US" dirty="0"/>
              <a:t>Submitting Attendance</a:t>
            </a:r>
          </a:p>
        </p:txBody>
      </p:sp>
      <p:pic>
        <p:nvPicPr>
          <p:cNvPr id="5" name="Picture 4">
            <a:extLst>
              <a:ext uri="{FF2B5EF4-FFF2-40B4-BE49-F238E27FC236}">
                <a16:creationId xmlns:a16="http://schemas.microsoft.com/office/drawing/2014/main" id="{13D01EE0-5A1D-515E-5C4B-1FE0F96BA025}"/>
              </a:ext>
            </a:extLst>
          </p:cNvPr>
          <p:cNvPicPr>
            <a:picLocks noChangeAspect="1"/>
          </p:cNvPicPr>
          <p:nvPr/>
        </p:nvPicPr>
        <p:blipFill>
          <a:blip r:embed="rId5"/>
          <a:stretch>
            <a:fillRect/>
          </a:stretch>
        </p:blipFill>
        <p:spPr>
          <a:xfrm>
            <a:off x="5074226" y="1732547"/>
            <a:ext cx="3612574" cy="3621505"/>
          </a:xfrm>
          <a:prstGeom prst="rect">
            <a:avLst/>
          </a:prstGeom>
        </p:spPr>
      </p:pic>
    </p:spTree>
    <p:extLst>
      <p:ext uri="{BB962C8B-B14F-4D97-AF65-F5344CB8AC3E}">
        <p14:creationId xmlns:p14="http://schemas.microsoft.com/office/powerpoint/2010/main" val="1358936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TEXTING</a:t>
            </a:r>
          </a:p>
        </p:txBody>
      </p:sp>
    </p:spTree>
    <p:extLst>
      <p:ext uri="{BB962C8B-B14F-4D97-AF65-F5344CB8AC3E}">
        <p14:creationId xmlns:p14="http://schemas.microsoft.com/office/powerpoint/2010/main" val="2034192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CA21CF-D3DE-49DB-59C1-D756B5B2DF67}"/>
              </a:ext>
            </a:extLst>
          </p:cNvPr>
          <p:cNvSpPr>
            <a:spLocks noGrp="1"/>
          </p:cNvSpPr>
          <p:nvPr>
            <p:ph type="title"/>
          </p:nvPr>
        </p:nvSpPr>
        <p:spPr>
          <a:xfrm>
            <a:off x="671756" y="142903"/>
            <a:ext cx="8116644" cy="991998"/>
          </a:xfrm>
        </p:spPr>
        <p:txBody>
          <a:bodyPr anchor="b">
            <a:normAutofit/>
          </a:bodyPr>
          <a:lstStyle/>
          <a:p>
            <a:r>
              <a:rPr lang="en-US" dirty="0"/>
              <a:t>Pairing Phone</a:t>
            </a:r>
          </a:p>
        </p:txBody>
      </p:sp>
      <p:graphicFrame>
        <p:nvGraphicFramePr>
          <p:cNvPr id="7" name="Content Placeholder 6">
            <a:extLst>
              <a:ext uri="{FF2B5EF4-FFF2-40B4-BE49-F238E27FC236}">
                <a16:creationId xmlns:a16="http://schemas.microsoft.com/office/drawing/2014/main" id="{12536B7D-3022-5496-FFB7-CBC22D0FD964}"/>
              </a:ext>
            </a:extLst>
          </p:cNvPr>
          <p:cNvGraphicFramePr>
            <a:graphicFrameLocks noGrp="1"/>
          </p:cNvGraphicFramePr>
          <p:nvPr>
            <p:ph type="chart" sz="quarter" idx="12"/>
            <p:extLst>
              <p:ext uri="{D42A27DB-BD31-4B8C-83A1-F6EECF244321}">
                <p14:modId xmlns:p14="http://schemas.microsoft.com/office/powerpoint/2010/main" val="2916415578"/>
              </p:ext>
            </p:extLst>
          </p:nvPr>
        </p:nvGraphicFramePr>
        <p:xfrm>
          <a:off x="854241" y="1804737"/>
          <a:ext cx="8116643" cy="4018547"/>
        </p:xfrm>
        <a:graphic>
          <a:graphicData uri="http://schemas.openxmlformats.org/drawingml/2006/table">
            <a:tbl>
              <a:tblPr firstRow="1" firstCol="1" bandRow="1">
                <a:tableStyleId>{5C22544A-7EE6-4342-B048-85BDC9FD1C3A}</a:tableStyleId>
              </a:tblPr>
              <a:tblGrid>
                <a:gridCol w="1830485">
                  <a:extLst>
                    <a:ext uri="{9D8B030D-6E8A-4147-A177-3AD203B41FA5}">
                      <a16:colId xmlns:a16="http://schemas.microsoft.com/office/drawing/2014/main" val="466452415"/>
                    </a:ext>
                  </a:extLst>
                </a:gridCol>
                <a:gridCol w="6286158">
                  <a:extLst>
                    <a:ext uri="{9D8B030D-6E8A-4147-A177-3AD203B41FA5}">
                      <a16:colId xmlns:a16="http://schemas.microsoft.com/office/drawing/2014/main" val="1406303916"/>
                    </a:ext>
                  </a:extLst>
                </a:gridCol>
              </a:tblGrid>
              <a:tr h="752395">
                <a:tc>
                  <a:txBody>
                    <a:bodyPr/>
                    <a:lstStyle/>
                    <a:p>
                      <a:pPr marL="0" marR="0" algn="ctr">
                        <a:lnSpc>
                          <a:spcPct val="107000"/>
                        </a:lnSpc>
                        <a:spcBef>
                          <a:spcPts val="0"/>
                        </a:spcBef>
                        <a:spcAft>
                          <a:spcPts val="0"/>
                        </a:spcAft>
                      </a:pPr>
                      <a:r>
                        <a:rPr lang="en-US" sz="3300">
                          <a:effectLst/>
                          <a:sym typeface="Wingdings" panose="05000000000000000000" pitchFamily="2" charset="2"/>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700">
                          <a:effectLst/>
                        </a:rPr>
                        <a:t>Initial Set-Up – ONE TIME PROCESS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579" marR="56579" marT="0" marB="0" anchor="ctr"/>
                </a:tc>
                <a:extLst>
                  <a:ext uri="{0D108BD9-81ED-4DB2-BD59-A6C34878D82A}">
                    <a16:rowId xmlns:a16="http://schemas.microsoft.com/office/drawing/2014/main" val="1204425941"/>
                  </a:ext>
                </a:extLst>
              </a:tr>
              <a:tr h="3266152">
                <a:tc gridSpan="2">
                  <a:txBody>
                    <a:bodyPr/>
                    <a:lstStyle/>
                    <a:p>
                      <a:pPr marL="210820" marR="0" algn="ctr">
                        <a:lnSpc>
                          <a:spcPct val="107000"/>
                        </a:lnSpc>
                        <a:spcBef>
                          <a:spcPts val="600"/>
                        </a:spcBef>
                        <a:spcAft>
                          <a:spcPts val="0"/>
                        </a:spcAft>
                      </a:pPr>
                      <a:r>
                        <a:rPr lang="en-US" sz="3200" dirty="0">
                          <a:effectLst/>
                        </a:rPr>
                        <a:t>TEXT</a:t>
                      </a:r>
                      <a:r>
                        <a:rPr lang="en-US" sz="1800" dirty="0">
                          <a:effectLst/>
                        </a:rPr>
                        <a:t> your </a:t>
                      </a:r>
                      <a:r>
                        <a:rPr lang="en-US" sz="3200" dirty="0">
                          <a:effectLst/>
                        </a:rPr>
                        <a:t>EMAIL ADDRESS</a:t>
                      </a:r>
                      <a:r>
                        <a:rPr lang="en-US" sz="1800" dirty="0">
                          <a:effectLst/>
                        </a:rPr>
                        <a:t> to </a:t>
                      </a:r>
                      <a:r>
                        <a:rPr lang="en-US" sz="3200" dirty="0">
                          <a:effectLst/>
                        </a:rPr>
                        <a:t>833-394-7078</a:t>
                      </a:r>
                      <a:endParaRPr lang="en-US" sz="1100" dirty="0">
                        <a:effectLst/>
                      </a:endParaRPr>
                    </a:p>
                    <a:p>
                      <a:pPr marL="210820" marR="0">
                        <a:lnSpc>
                          <a:spcPct val="107000"/>
                        </a:lnSpc>
                        <a:spcBef>
                          <a:spcPts val="0"/>
                        </a:spcBef>
                        <a:spcAft>
                          <a:spcPts val="600"/>
                        </a:spcAft>
                      </a:pPr>
                      <a:endParaRPr lang="en-US" sz="1100" dirty="0">
                        <a:effectLst/>
                      </a:endParaRPr>
                    </a:p>
                  </a:txBody>
                  <a:tcPr marL="56579" marR="56579" marT="0" marB="0" anchor="ctr"/>
                </a:tc>
                <a:tc hMerge="1">
                  <a:txBody>
                    <a:bodyPr/>
                    <a:lstStyle/>
                    <a:p>
                      <a:endParaRPr lang="en-US"/>
                    </a:p>
                  </a:txBody>
                  <a:tcPr/>
                </a:tc>
                <a:extLst>
                  <a:ext uri="{0D108BD9-81ED-4DB2-BD59-A6C34878D82A}">
                    <a16:rowId xmlns:a16="http://schemas.microsoft.com/office/drawing/2014/main" val="603101676"/>
                  </a:ext>
                </a:extLst>
              </a:tr>
            </a:tbl>
          </a:graphicData>
        </a:graphic>
      </p:graphicFrame>
    </p:spTree>
    <p:extLst>
      <p:ext uri="{BB962C8B-B14F-4D97-AF65-F5344CB8AC3E}">
        <p14:creationId xmlns:p14="http://schemas.microsoft.com/office/powerpoint/2010/main" val="3743280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CA21CF-D3DE-49DB-59C1-D756B5B2DF67}"/>
              </a:ext>
            </a:extLst>
          </p:cNvPr>
          <p:cNvSpPr>
            <a:spLocks noGrp="1"/>
          </p:cNvSpPr>
          <p:nvPr>
            <p:ph type="title"/>
          </p:nvPr>
        </p:nvSpPr>
        <p:spPr>
          <a:xfrm>
            <a:off x="671756" y="142903"/>
            <a:ext cx="8116644" cy="991998"/>
          </a:xfrm>
        </p:spPr>
        <p:txBody>
          <a:bodyPr anchor="b">
            <a:normAutofit/>
          </a:bodyPr>
          <a:lstStyle/>
          <a:p>
            <a:r>
              <a:rPr lang="en-US" dirty="0"/>
              <a:t>Claiming Credit</a:t>
            </a:r>
          </a:p>
        </p:txBody>
      </p:sp>
      <p:sp>
        <p:nvSpPr>
          <p:cNvPr id="4" name="Chart Placeholder 3">
            <a:extLst>
              <a:ext uri="{FF2B5EF4-FFF2-40B4-BE49-F238E27FC236}">
                <a16:creationId xmlns:a16="http://schemas.microsoft.com/office/drawing/2014/main" id="{73F58535-9804-24DC-6A1A-F8F790A8C868}"/>
              </a:ext>
            </a:extLst>
          </p:cNvPr>
          <p:cNvSpPr>
            <a:spLocks noGrp="1"/>
          </p:cNvSpPr>
          <p:nvPr>
            <p:ph type="chart" sz="quarter" idx="12"/>
          </p:nvPr>
        </p:nvSpPr>
        <p:spPr/>
        <p:txBody>
          <a:bodyPr/>
          <a:lstStyle/>
          <a:p>
            <a:endParaRPr lang="en-US"/>
          </a:p>
        </p:txBody>
      </p:sp>
      <p:graphicFrame>
        <p:nvGraphicFramePr>
          <p:cNvPr id="5" name="Table 4">
            <a:extLst>
              <a:ext uri="{FF2B5EF4-FFF2-40B4-BE49-F238E27FC236}">
                <a16:creationId xmlns:a16="http://schemas.microsoft.com/office/drawing/2014/main" id="{DCE8224C-D2C3-5776-734A-24D480CB827D}"/>
              </a:ext>
            </a:extLst>
          </p:cNvPr>
          <p:cNvGraphicFramePr>
            <a:graphicFrameLocks noGrp="1"/>
          </p:cNvGraphicFramePr>
          <p:nvPr>
            <p:extLst>
              <p:ext uri="{D42A27DB-BD31-4B8C-83A1-F6EECF244321}">
                <p14:modId xmlns:p14="http://schemas.microsoft.com/office/powerpoint/2010/main" val="3039882795"/>
              </p:ext>
            </p:extLst>
          </p:nvPr>
        </p:nvGraphicFramePr>
        <p:xfrm>
          <a:off x="766763" y="1736725"/>
          <a:ext cx="8021637" cy="4432300"/>
        </p:xfrm>
        <a:graphic>
          <a:graphicData uri="http://schemas.openxmlformats.org/drawingml/2006/table">
            <a:tbl>
              <a:tblPr firstRow="1" firstCol="1" bandRow="1">
                <a:tableStyleId>{5C22544A-7EE6-4342-B048-85BDC9FD1C3A}</a:tableStyleId>
              </a:tblPr>
              <a:tblGrid>
                <a:gridCol w="1471111">
                  <a:extLst>
                    <a:ext uri="{9D8B030D-6E8A-4147-A177-3AD203B41FA5}">
                      <a16:colId xmlns:a16="http://schemas.microsoft.com/office/drawing/2014/main" val="1256387968"/>
                    </a:ext>
                  </a:extLst>
                </a:gridCol>
                <a:gridCol w="6550526">
                  <a:extLst>
                    <a:ext uri="{9D8B030D-6E8A-4147-A177-3AD203B41FA5}">
                      <a16:colId xmlns:a16="http://schemas.microsoft.com/office/drawing/2014/main" val="1493453802"/>
                    </a:ext>
                  </a:extLst>
                </a:gridCol>
              </a:tblGrid>
              <a:tr h="987464">
                <a:tc>
                  <a:txBody>
                    <a:bodyPr/>
                    <a:lstStyle/>
                    <a:p>
                      <a:pPr marL="0" marR="0" algn="ctr">
                        <a:lnSpc>
                          <a:spcPct val="107000"/>
                        </a:lnSpc>
                        <a:spcBef>
                          <a:spcPts val="0"/>
                        </a:spcBef>
                        <a:spcAft>
                          <a:spcPts val="0"/>
                        </a:spcAft>
                      </a:pPr>
                      <a:r>
                        <a:rPr lang="en-US" sz="4000">
                          <a:effectLst/>
                          <a:sym typeface="Wingdings" panose="05000000000000000000" pitchFamily="2" charset="2"/>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2000">
                          <a:effectLst/>
                        </a:rPr>
                        <a:t>Claim CME Credits – EVERY MEETING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69824659"/>
                  </a:ext>
                </a:extLst>
              </a:tr>
              <a:tr h="3444836">
                <a:tc gridSpan="2">
                  <a:txBody>
                    <a:bodyPr/>
                    <a:lstStyle/>
                    <a:p>
                      <a:pPr marL="210820" marR="0" algn="ctr">
                        <a:lnSpc>
                          <a:spcPct val="107000"/>
                        </a:lnSpc>
                        <a:spcBef>
                          <a:spcPts val="0"/>
                        </a:spcBef>
                        <a:spcAft>
                          <a:spcPts val="0"/>
                        </a:spcAft>
                      </a:pPr>
                      <a:r>
                        <a:rPr lang="en-US" sz="1800" dirty="0">
                          <a:effectLst/>
                        </a:rPr>
                        <a:t>TEXT the assigned code</a:t>
                      </a:r>
                      <a:r>
                        <a:rPr lang="en-US" sz="2000" dirty="0">
                          <a:effectLst/>
                        </a:rPr>
                        <a:t> to </a:t>
                      </a:r>
                      <a:r>
                        <a:rPr lang="en-US" sz="3200" dirty="0">
                          <a:effectLst/>
                        </a:rPr>
                        <a:t>833-394-7078</a:t>
                      </a:r>
                      <a:endParaRPr lang="en-US" sz="1400" dirty="0">
                        <a:effectLst/>
                      </a:endParaRPr>
                    </a:p>
                    <a:p>
                      <a:pPr marL="210820" marR="0" algn="ctr">
                        <a:lnSpc>
                          <a:spcPct val="107000"/>
                        </a:lnSpc>
                        <a:spcBef>
                          <a:spcPts val="0"/>
                        </a:spcBef>
                        <a:spcAft>
                          <a:spcPts val="0"/>
                        </a:spcAft>
                      </a:pPr>
                      <a:endParaRPr lang="en-US" sz="2000" dirty="0">
                        <a:effectLst/>
                      </a:endParaRPr>
                    </a:p>
                    <a:p>
                      <a:pPr marL="210820" marR="0" algn="ctr">
                        <a:lnSpc>
                          <a:spcPct val="107000"/>
                        </a:lnSpc>
                        <a:spcBef>
                          <a:spcPts val="0"/>
                        </a:spcBef>
                        <a:spcAft>
                          <a:spcPts val="0"/>
                        </a:spcAft>
                      </a:pPr>
                      <a:r>
                        <a:rPr lang="en-US" sz="2000" dirty="0">
                          <a:effectLst/>
                        </a:rPr>
                        <a:t>Receive reply text: “Thank you [Your Name] we have recorded your attendance for [Today’s Activity]”.</a:t>
                      </a:r>
                      <a:endParaRPr lang="en-US" sz="1400" dirty="0">
                        <a:effectLst/>
                      </a:endParaRPr>
                    </a:p>
                    <a:p>
                      <a:pPr marL="210820" marR="0">
                        <a:lnSpc>
                          <a:spcPct val="107000"/>
                        </a:lnSpc>
                        <a:spcBef>
                          <a:spcPts val="0"/>
                        </a:spcBef>
                        <a:spcAft>
                          <a:spcPts val="0"/>
                        </a:spcAft>
                      </a:pPr>
                      <a:r>
                        <a:rPr lang="en-US" sz="1600" dirty="0">
                          <a:effectLst/>
                        </a:rPr>
                        <a:t>NOTE: If you do not receive a reply text, your CME transcript will not document today’s meeting participation.</a:t>
                      </a:r>
                      <a:endParaRPr lang="en-US" sz="1400" dirty="0">
                        <a:effectLst/>
                      </a:endParaRPr>
                    </a:p>
                    <a:p>
                      <a:pPr marL="210820" marR="0">
                        <a:lnSpc>
                          <a:spcPct val="107000"/>
                        </a:lnSpc>
                        <a:spcBef>
                          <a:spcPts val="0"/>
                        </a:spcBef>
                        <a:spcAft>
                          <a:spcPts val="0"/>
                        </a:spcAft>
                      </a:pPr>
                      <a:r>
                        <a:rPr lang="en-US" sz="1000" dirty="0">
                          <a:effectLst/>
                        </a:rPr>
                        <a:t> </a:t>
                      </a:r>
                      <a:endParaRPr lang="en-US" sz="1400" dirty="0">
                        <a:effectLst/>
                      </a:endParaRPr>
                    </a:p>
                    <a:p>
                      <a:pPr marL="210820" marR="0">
                        <a:lnSpc>
                          <a:spcPct val="107000"/>
                        </a:lnSpc>
                        <a:spcBef>
                          <a:spcPts val="0"/>
                        </a:spcBef>
                        <a:spcAft>
                          <a:spcPts val="600"/>
                        </a:spcAft>
                      </a:pPr>
                      <a:r>
                        <a:rPr lang="en-US" sz="1400" dirty="0">
                          <a:effectLst/>
                        </a:rPr>
                        <a:t>Credit must be recorded via text in the 60 minutes before, during, and up to 60 minutes after the activity concludes.  If you miss the texting window, you must claim credits online at </a:t>
                      </a:r>
                      <a:r>
                        <a:rPr lang="en-US" sz="1400" u="sng" dirty="0">
                          <a:effectLst/>
                          <a:highlight>
                            <a:srgbClr val="FFFF00"/>
                          </a:highlight>
                          <a:hlinkClick r:id="rId2"/>
                        </a:rPr>
                        <a:t>Microsoft Forms Link.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3287920467"/>
                  </a:ext>
                </a:extLst>
              </a:tr>
            </a:tbl>
          </a:graphicData>
        </a:graphic>
      </p:graphicFrame>
    </p:spTree>
    <p:extLst>
      <p:ext uri="{BB962C8B-B14F-4D97-AF65-F5344CB8AC3E}">
        <p14:creationId xmlns:p14="http://schemas.microsoft.com/office/powerpoint/2010/main" val="3944719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Mobile </a:t>
            </a:r>
            <a:r>
              <a:rPr lang="en-US" dirty="0" err="1"/>
              <a:t>CloudCME</a:t>
            </a:r>
            <a:r>
              <a:rPr lang="en-US" dirty="0"/>
              <a:t> App</a:t>
            </a:r>
          </a:p>
        </p:txBody>
      </p:sp>
    </p:spTree>
    <p:extLst>
      <p:ext uri="{BB962C8B-B14F-4D97-AF65-F5344CB8AC3E}">
        <p14:creationId xmlns:p14="http://schemas.microsoft.com/office/powerpoint/2010/main" val="312639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A278C15-93C7-5AF9-5978-3A28201D119D}"/>
              </a:ext>
            </a:extLst>
          </p:cNvPr>
          <p:cNvPicPr>
            <a:picLocks noGrp="1" noChangeAspect="1"/>
          </p:cNvPicPr>
          <p:nvPr>
            <p:ph idx="1"/>
          </p:nvPr>
        </p:nvPicPr>
        <p:blipFill>
          <a:blip r:embed="rId2"/>
          <a:stretch>
            <a:fillRect/>
          </a:stretch>
        </p:blipFill>
        <p:spPr>
          <a:xfrm>
            <a:off x="609600" y="1332876"/>
            <a:ext cx="8229600" cy="4336440"/>
          </a:xfrm>
        </p:spPr>
      </p:pic>
      <p:sp>
        <p:nvSpPr>
          <p:cNvPr id="3" name="Title 2">
            <a:extLst>
              <a:ext uri="{FF2B5EF4-FFF2-40B4-BE49-F238E27FC236}">
                <a16:creationId xmlns:a16="http://schemas.microsoft.com/office/drawing/2014/main" id="{B0668D05-79A6-23FE-9A1B-1B63104061BC}"/>
              </a:ext>
            </a:extLst>
          </p:cNvPr>
          <p:cNvSpPr>
            <a:spLocks noGrp="1"/>
          </p:cNvSpPr>
          <p:nvPr>
            <p:ph type="title"/>
          </p:nvPr>
        </p:nvSpPr>
        <p:spPr/>
        <p:txBody>
          <a:bodyPr/>
          <a:lstStyle/>
          <a:p>
            <a:r>
              <a:rPr lang="en-US" dirty="0" err="1"/>
              <a:t>CloudCME</a:t>
            </a:r>
            <a:r>
              <a:rPr lang="en-US" dirty="0"/>
              <a:t> App</a:t>
            </a:r>
          </a:p>
        </p:txBody>
      </p:sp>
      <p:sp>
        <p:nvSpPr>
          <p:cNvPr id="6" name="TextBox 5">
            <a:extLst>
              <a:ext uri="{FF2B5EF4-FFF2-40B4-BE49-F238E27FC236}">
                <a16:creationId xmlns:a16="http://schemas.microsoft.com/office/drawing/2014/main" id="{1C8349A6-4DA0-0830-6F49-97FFACFC7EA5}"/>
              </a:ext>
            </a:extLst>
          </p:cNvPr>
          <p:cNvSpPr txBox="1"/>
          <p:nvPr/>
        </p:nvSpPr>
        <p:spPr>
          <a:xfrm>
            <a:off x="818147" y="5871411"/>
            <a:ext cx="7483642" cy="646331"/>
          </a:xfrm>
          <a:prstGeom prst="rect">
            <a:avLst/>
          </a:prstGeom>
          <a:noFill/>
        </p:spPr>
        <p:txBody>
          <a:bodyPr wrap="square" rtlCol="0">
            <a:spAutoFit/>
          </a:bodyPr>
          <a:lstStyle/>
          <a:p>
            <a:pPr algn="ctr"/>
            <a:r>
              <a:rPr lang="en-US" b="1" i="1" dirty="0"/>
              <a:t>QR Code would be provided by course coordinator to record attendance by using the </a:t>
            </a:r>
            <a:r>
              <a:rPr lang="en-US" b="1" i="1" dirty="0" err="1"/>
              <a:t>CloudCME</a:t>
            </a:r>
            <a:r>
              <a:rPr lang="en-US" b="1" i="1" dirty="0"/>
              <a:t> Mobile App.</a:t>
            </a:r>
          </a:p>
        </p:txBody>
      </p:sp>
    </p:spTree>
    <p:extLst>
      <p:ext uri="{BB962C8B-B14F-4D97-AF65-F5344CB8AC3E}">
        <p14:creationId xmlns:p14="http://schemas.microsoft.com/office/powerpoint/2010/main" val="2785405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666580197"/>
      </p:ext>
    </p:extLst>
  </p:cSld>
  <p:clrMapOvr>
    <a:masterClrMapping/>
  </p:clrMapOvr>
</p:sld>
</file>

<file path=ppt/theme/theme1.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4b2e83 1">
      <a:dk1>
        <a:srgbClr val="4B2E83"/>
      </a:dk1>
      <a:lt1>
        <a:srgbClr val="E8D3A2"/>
      </a:lt1>
      <a:dk2>
        <a:srgbClr val="4B2E83"/>
      </a:dk2>
      <a:lt2>
        <a:srgbClr val="FFFFFF"/>
      </a:lt2>
      <a:accent1>
        <a:srgbClr val="4B2E83"/>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1765</TotalTime>
  <Words>187</Words>
  <Application>Microsoft Office PowerPoint</Application>
  <PresentationFormat>On-screen Show (4:3)</PresentationFormat>
  <Paragraphs>34</Paragraphs>
  <Slides>8</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Arial</vt:lpstr>
      <vt:lpstr>Calibri</vt:lpstr>
      <vt:lpstr>Encode Sans Normal Black</vt:lpstr>
      <vt:lpstr>Lucida Grande</vt:lpstr>
      <vt:lpstr>Open Sans</vt:lpstr>
      <vt:lpstr>Open Sans Light</vt:lpstr>
      <vt:lpstr>Uni Sans Regular</vt:lpstr>
      <vt:lpstr>Wingdings</vt:lpstr>
      <vt:lpstr>Custom Design</vt:lpstr>
      <vt:lpstr>1_Custom Design</vt:lpstr>
      <vt:lpstr>CME: How to Track and Record Attendance</vt:lpstr>
      <vt:lpstr>Submitting Attendance</vt:lpstr>
      <vt:lpstr>TEXTING</vt:lpstr>
      <vt:lpstr>Pairing Phone</vt:lpstr>
      <vt:lpstr>Claiming Credit</vt:lpstr>
      <vt:lpstr>Mobile CloudCME App</vt:lpstr>
      <vt:lpstr>CloudCME App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Jessica Minick</cp:lastModifiedBy>
  <cp:revision>50</cp:revision>
  <cp:lastPrinted>2016-02-10T20:19:12Z</cp:lastPrinted>
  <dcterms:created xsi:type="dcterms:W3CDTF">2014-10-14T00:51:43Z</dcterms:created>
  <dcterms:modified xsi:type="dcterms:W3CDTF">2023-12-28T19:15:50Z</dcterms:modified>
</cp:coreProperties>
</file>